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25"/>
  </p:notesMasterIdLst>
  <p:sldIdLst>
    <p:sldId id="256" r:id="rId2"/>
    <p:sldId id="257" r:id="rId3"/>
    <p:sldId id="258" r:id="rId4"/>
    <p:sldId id="260" r:id="rId5"/>
    <p:sldId id="259" r:id="rId6"/>
    <p:sldId id="280" r:id="rId7"/>
    <p:sldId id="276" r:id="rId8"/>
    <p:sldId id="262" r:id="rId9"/>
    <p:sldId id="281" r:id="rId10"/>
    <p:sldId id="266" r:id="rId11"/>
    <p:sldId id="268" r:id="rId12"/>
    <p:sldId id="278" r:id="rId13"/>
    <p:sldId id="269" r:id="rId14"/>
    <p:sldId id="270" r:id="rId15"/>
    <p:sldId id="284" r:id="rId16"/>
    <p:sldId id="286" r:id="rId17"/>
    <p:sldId id="283" r:id="rId18"/>
    <p:sldId id="288" r:id="rId19"/>
    <p:sldId id="287" r:id="rId20"/>
    <p:sldId id="289" r:id="rId21"/>
    <p:sldId id="277" r:id="rId22"/>
    <p:sldId id="285" r:id="rId23"/>
    <p:sldId id="29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98EC4-61BC-4087-B9F7-256EFBE8391E}" type="datetimeFigureOut">
              <a:rPr lang="en-US" smtClean="0"/>
              <a:t>22-Dec-18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A3050B-0504-4122-B8BC-D0A97B6733E9}" type="slidenum">
              <a:rPr lang="en-US" smtClean="0"/>
              <a:t>‹#›</a:t>
            </a:fld>
            <a:endParaRPr lang="en-US"/>
          </a:p>
        </p:txBody>
      </p:sp>
    </p:spTree>
    <p:extLst>
      <p:ext uri="{BB962C8B-B14F-4D97-AF65-F5344CB8AC3E}">
        <p14:creationId xmlns:p14="http://schemas.microsoft.com/office/powerpoint/2010/main" val="4238233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A3050B-0504-4122-B8BC-D0A97B6733E9}" type="slidenum">
              <a:rPr lang="en-US" smtClean="0"/>
              <a:t>2</a:t>
            </a:fld>
            <a:endParaRPr lang="en-US"/>
          </a:p>
        </p:txBody>
      </p:sp>
    </p:spTree>
    <p:extLst>
      <p:ext uri="{BB962C8B-B14F-4D97-AF65-F5344CB8AC3E}">
        <p14:creationId xmlns:p14="http://schemas.microsoft.com/office/powerpoint/2010/main" val="3606281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0AF84386-CCAA-42BB-93FF-847A612B7370}"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FE01F7-6A93-46AB-B1FA-96FC1DEF8C61}" type="slidenum">
              <a:rPr lang="en-US" smtClean="0"/>
              <a:pPr/>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7679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24CF01-6EB9-480B-826E-6535EE9EA5C1}"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FE01F7-6A93-46AB-B1FA-96FC1DEF8C61}" type="slidenum">
              <a:rPr lang="en-US" smtClean="0"/>
              <a:pPr/>
              <a:t>‹#›</a:t>
            </a:fld>
            <a:endParaRPr lang="en-US"/>
          </a:p>
        </p:txBody>
      </p:sp>
    </p:spTree>
    <p:extLst>
      <p:ext uri="{BB962C8B-B14F-4D97-AF65-F5344CB8AC3E}">
        <p14:creationId xmlns:p14="http://schemas.microsoft.com/office/powerpoint/2010/main" val="1269094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8E5DB2-B631-4CD0-ABB8-B1D81139ABAA}"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FE01F7-6A93-46AB-B1FA-96FC1DEF8C61}" type="slidenum">
              <a:rPr lang="en-US" smtClean="0"/>
              <a:pPr/>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694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5114F2-446A-4C23-8671-EB5DDC8986D8}"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FE01F7-6A93-46AB-B1FA-96FC1DEF8C61}" type="slidenum">
              <a:rPr lang="en-US" smtClean="0"/>
              <a:pPr/>
              <a:t>‹#›</a:t>
            </a:fld>
            <a:endParaRPr lang="en-US"/>
          </a:p>
        </p:txBody>
      </p:sp>
    </p:spTree>
    <p:extLst>
      <p:ext uri="{BB962C8B-B14F-4D97-AF65-F5344CB8AC3E}">
        <p14:creationId xmlns:p14="http://schemas.microsoft.com/office/powerpoint/2010/main" val="394198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63285E-8C76-4BA1-9FC2-C29571CA9A23}"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FE01F7-6A93-46AB-B1FA-96FC1DEF8C61}" type="slidenum">
              <a:rPr lang="en-US" smtClean="0"/>
              <a:pPr/>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0774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CF69048-3568-4DE7-952F-32F71B990E9F}" type="datetime1">
              <a:rPr lang="en-US" smtClean="0"/>
              <a:t>22-Dec-18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FE01F7-6A93-46AB-B1FA-96FC1DEF8C61}" type="slidenum">
              <a:rPr lang="en-US" smtClean="0"/>
              <a:pPr/>
              <a:t>‹#›</a:t>
            </a:fld>
            <a:endParaRPr lang="en-US"/>
          </a:p>
        </p:txBody>
      </p:sp>
    </p:spTree>
    <p:extLst>
      <p:ext uri="{BB962C8B-B14F-4D97-AF65-F5344CB8AC3E}">
        <p14:creationId xmlns:p14="http://schemas.microsoft.com/office/powerpoint/2010/main" val="3016792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AE4EBD0-577E-45CD-9FA1-791B7AB2EF49}" type="datetime1">
              <a:rPr lang="en-US" smtClean="0"/>
              <a:t>22-Dec-18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FE01F7-6A93-46AB-B1FA-96FC1DEF8C61}" type="slidenum">
              <a:rPr lang="en-US" smtClean="0"/>
              <a:pPr/>
              <a:t>‹#›</a:t>
            </a:fld>
            <a:endParaRPr lang="en-US"/>
          </a:p>
        </p:txBody>
      </p:sp>
    </p:spTree>
    <p:extLst>
      <p:ext uri="{BB962C8B-B14F-4D97-AF65-F5344CB8AC3E}">
        <p14:creationId xmlns:p14="http://schemas.microsoft.com/office/powerpoint/2010/main" val="1385988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C6940FC-0F59-4E78-B42A-B5EFC27F20A9}" type="datetime1">
              <a:rPr lang="en-US" smtClean="0"/>
              <a:t>22-Dec-18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FE01F7-6A93-46AB-B1FA-96FC1DEF8C61}" type="slidenum">
              <a:rPr lang="en-US" smtClean="0"/>
              <a:pPr/>
              <a:t>‹#›</a:t>
            </a:fld>
            <a:endParaRPr lang="en-US"/>
          </a:p>
        </p:txBody>
      </p:sp>
    </p:spTree>
    <p:extLst>
      <p:ext uri="{BB962C8B-B14F-4D97-AF65-F5344CB8AC3E}">
        <p14:creationId xmlns:p14="http://schemas.microsoft.com/office/powerpoint/2010/main" val="3595086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1CA2F5-9C6F-4A3C-99CA-788CFC7E4AE4}" type="datetime1">
              <a:rPr lang="en-US" smtClean="0"/>
              <a:t>22-Dec-18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FE01F7-6A93-46AB-B1FA-96FC1DEF8C61}" type="slidenum">
              <a:rPr lang="en-US" smtClean="0"/>
              <a:pPr/>
              <a:t>‹#›</a:t>
            </a:fld>
            <a:endParaRPr lang="en-US"/>
          </a:p>
        </p:txBody>
      </p:sp>
    </p:spTree>
    <p:extLst>
      <p:ext uri="{BB962C8B-B14F-4D97-AF65-F5344CB8AC3E}">
        <p14:creationId xmlns:p14="http://schemas.microsoft.com/office/powerpoint/2010/main" val="1456501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80E0D2-807F-46DE-B4EE-0F089DEBFD80}" type="datetime1">
              <a:rPr lang="en-US" smtClean="0"/>
              <a:t>22-Dec-18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FE01F7-6A93-46AB-B1FA-96FC1DEF8C61}" type="slidenum">
              <a:rPr lang="en-US" smtClean="0"/>
              <a:pPr/>
              <a:t>‹#›</a:t>
            </a:fld>
            <a:endParaRPr lang="en-US"/>
          </a:p>
        </p:txBody>
      </p:sp>
    </p:spTree>
    <p:extLst>
      <p:ext uri="{BB962C8B-B14F-4D97-AF65-F5344CB8AC3E}">
        <p14:creationId xmlns:p14="http://schemas.microsoft.com/office/powerpoint/2010/main" val="2472576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7A9672-8B1B-4439-9D48-5FE568A937DC}" type="datetime1">
              <a:rPr lang="en-US" smtClean="0"/>
              <a:t>22-Dec-18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FE01F7-6A93-46AB-B1FA-96FC1DEF8C61}" type="slidenum">
              <a:rPr lang="en-US" smtClean="0"/>
              <a:pPr/>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5587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44B152D-FC42-495B-8295-A400A7152934}" type="datetime1">
              <a:rPr lang="en-US" smtClean="0"/>
              <a:t>22-Dec-18</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9FE01F7-6A93-46AB-B1FA-96FC1DEF8C61}" type="slidenum">
              <a:rPr lang="en-US" smtClean="0"/>
              <a:pPr/>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521515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5000" b="1" cap="all" dirty="0" smtClean="0">
                <a:latin typeface="Times New Roman" pitchFamily="18" charset="0"/>
                <a:cs typeface="Times New Roman" pitchFamily="18" charset="0"/>
              </a:rPr>
              <a:t>Topology</a:t>
            </a:r>
            <a:br>
              <a:rPr lang="en-US" sz="5000" b="1" cap="all" dirty="0" smtClean="0">
                <a:latin typeface="Times New Roman" pitchFamily="18" charset="0"/>
                <a:cs typeface="Times New Roman" pitchFamily="18" charset="0"/>
              </a:rPr>
            </a:br>
            <a:r>
              <a:rPr lang="en-US" sz="5000" b="1" dirty="0" smtClean="0">
                <a:latin typeface="Times New Roman" pitchFamily="18" charset="0"/>
                <a:cs typeface="Times New Roman" pitchFamily="18" charset="0"/>
              </a:rPr>
              <a:t>lecture 4</a:t>
            </a:r>
            <a:r>
              <a:rPr lang="en-US" sz="5000" b="1" cap="all" dirty="0" smtClean="0">
                <a:latin typeface="Times New Roman" pitchFamily="18" charset="0"/>
                <a:cs typeface="Times New Roman" pitchFamily="18" charset="0"/>
              </a:rPr>
              <a:t> </a:t>
            </a:r>
            <a:br>
              <a:rPr lang="en-US" sz="5000" b="1" cap="all" dirty="0" smtClean="0">
                <a:latin typeface="Times New Roman" pitchFamily="18" charset="0"/>
                <a:cs typeface="Times New Roman" pitchFamily="18" charset="0"/>
              </a:rPr>
            </a:br>
            <a:endParaRPr lang="en-US" sz="5000" b="1"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Network Protocols</a:t>
            </a:r>
            <a:endParaRPr lang="en-US" dirty="0"/>
          </a:p>
        </p:txBody>
      </p:sp>
      <p:sp>
        <p:nvSpPr>
          <p:cNvPr id="3" name="Content Placeholder 2"/>
          <p:cNvSpPr>
            <a:spLocks noGrp="1"/>
          </p:cNvSpPr>
          <p:nvPr>
            <p:ph idx="1"/>
          </p:nvPr>
        </p:nvSpPr>
        <p:spPr>
          <a:xfrm>
            <a:off x="304800" y="2133600"/>
            <a:ext cx="8229600" cy="4325112"/>
          </a:xfrm>
        </p:spPr>
        <p:txBody>
          <a:bodyPr>
            <a:normAutofit/>
          </a:bodyPr>
          <a:lstStyle/>
          <a:p>
            <a:pPr algn="just">
              <a:buNone/>
            </a:pPr>
            <a:r>
              <a:rPr lang="en-US" sz="2800" dirty="0" smtClean="0">
                <a:latin typeface="Times New Roman" pitchFamily="18" charset="0"/>
                <a:cs typeface="Times New Roman" pitchFamily="18" charset="0"/>
              </a:rPr>
              <a:t>   Protocols are used as a medium to access the network. This is needed to make the connection possible and is often used as an identifier for the devices that are connected within the network. You can control these protocols if you wish. Here are the well-known protocols for network connections:</a:t>
            </a:r>
            <a:endParaRPr lang="en-US" sz="28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9FE01F7-6A93-46AB-B1FA-96FC1DEF8C61}"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normAutofit/>
          </a:bodyPr>
          <a:lstStyle/>
          <a:p>
            <a:r>
              <a:rPr lang="en-US" b="1" dirty="0" smtClean="0"/>
              <a:t>Types of Network Protocols</a:t>
            </a:r>
            <a:endParaRPr lang="en-US" dirty="0"/>
          </a:p>
        </p:txBody>
      </p:sp>
      <p:sp>
        <p:nvSpPr>
          <p:cNvPr id="3" name="Content Placeholder 2"/>
          <p:cNvSpPr>
            <a:spLocks noGrp="1"/>
          </p:cNvSpPr>
          <p:nvPr>
            <p:ph idx="1"/>
          </p:nvPr>
        </p:nvSpPr>
        <p:spPr>
          <a:xfrm>
            <a:off x="457200" y="1752600"/>
            <a:ext cx="8229600" cy="4821936"/>
          </a:xfrm>
        </p:spPr>
        <p:txBody>
          <a:bodyPr>
            <a:noAutofit/>
          </a:bodyPr>
          <a:lstStyle/>
          <a:p>
            <a:pPr fontAlgn="base">
              <a:buNone/>
            </a:pPr>
            <a:r>
              <a:rPr lang="en-US" sz="2800" b="1" dirty="0" smtClean="0">
                <a:latin typeface="Times New Roman" pitchFamily="18" charset="0"/>
                <a:cs typeface="Times New Roman" pitchFamily="18" charset="0"/>
              </a:rPr>
              <a:t>IP</a:t>
            </a:r>
            <a:r>
              <a:rPr lang="en-US" sz="2800" dirty="0" smtClean="0">
                <a:latin typeface="Times New Roman" pitchFamily="18" charset="0"/>
                <a:cs typeface="Times New Roman" pitchFamily="18" charset="0"/>
              </a:rPr>
              <a:t> :</a:t>
            </a:r>
          </a:p>
          <a:p>
            <a:pPr algn="just" fontAlgn="base">
              <a:buNone/>
            </a:pPr>
            <a:r>
              <a:rPr lang="en-US" sz="2800" dirty="0" smtClean="0">
                <a:latin typeface="Times New Roman" pitchFamily="18" charset="0"/>
                <a:cs typeface="Times New Roman" pitchFamily="18" charset="0"/>
              </a:rPr>
              <a:t>   This is often considered as an identifier for internet connections and for computers that need connection to another computer.</a:t>
            </a:r>
            <a:endParaRPr lang="en-US" sz="2800" b="1" dirty="0" smtClean="0">
              <a:latin typeface="Times New Roman" pitchFamily="18" charset="0"/>
              <a:cs typeface="Times New Roman" pitchFamily="18" charset="0"/>
            </a:endParaRPr>
          </a:p>
          <a:p>
            <a:pPr fontAlgn="base">
              <a:buNone/>
            </a:pPr>
            <a:r>
              <a:rPr lang="en-US" sz="2800" b="1" dirty="0" smtClean="0">
                <a:latin typeface="Times New Roman" pitchFamily="18" charset="0"/>
                <a:cs typeface="Times New Roman" pitchFamily="18" charset="0"/>
              </a:rPr>
              <a:t>Bluetooth</a:t>
            </a:r>
            <a:r>
              <a:rPr lang="en-US" sz="2800" dirty="0" smtClean="0">
                <a:latin typeface="Times New Roman" pitchFamily="18" charset="0"/>
                <a:cs typeface="Times New Roman" pitchFamily="18" charset="0"/>
              </a:rPr>
              <a:t> :</a:t>
            </a:r>
          </a:p>
          <a:p>
            <a:pPr algn="just" fontAlgn="base">
              <a:buNone/>
            </a:pPr>
            <a:r>
              <a:rPr lang="en-US" sz="2800" dirty="0" smtClean="0">
                <a:latin typeface="Times New Roman" pitchFamily="18" charset="0"/>
                <a:cs typeface="Times New Roman" pitchFamily="18" charset="0"/>
              </a:rPr>
              <a:t>   This is often used for wireless purposes. This is often used in phones and is now used for gadgets like headsets and laptops for transmission of various features.</a:t>
            </a:r>
          </a:p>
          <a:p>
            <a:pPr fontAlgn="base">
              <a:buNone/>
            </a:pPr>
            <a:endParaRPr lang="en-US" sz="2800" dirty="0" smtClean="0">
              <a:latin typeface="Times New Roman" pitchFamily="18" charset="0"/>
              <a:cs typeface="Times New Roman" pitchFamily="18" charset="0"/>
            </a:endParaRPr>
          </a:p>
          <a:p>
            <a:endParaRPr lang="en-US" sz="2800" dirty="0"/>
          </a:p>
        </p:txBody>
      </p:sp>
      <p:sp>
        <p:nvSpPr>
          <p:cNvPr id="4" name="Slide Number Placeholder 3"/>
          <p:cNvSpPr>
            <a:spLocks noGrp="1"/>
          </p:cNvSpPr>
          <p:nvPr>
            <p:ph type="sldNum" sz="quarter" idx="12"/>
          </p:nvPr>
        </p:nvSpPr>
        <p:spPr/>
        <p:txBody>
          <a:bodyPr/>
          <a:lstStyle/>
          <a:p>
            <a:fld id="{B9FE01F7-6A93-46AB-B1FA-96FC1DEF8C61}"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Network Protocols</a:t>
            </a:r>
            <a:endParaRPr lang="en-US" dirty="0"/>
          </a:p>
        </p:txBody>
      </p:sp>
      <p:sp>
        <p:nvSpPr>
          <p:cNvPr id="3" name="Content Placeholder 2"/>
          <p:cNvSpPr>
            <a:spLocks noGrp="1"/>
          </p:cNvSpPr>
          <p:nvPr>
            <p:ph idx="1"/>
          </p:nvPr>
        </p:nvSpPr>
        <p:spPr/>
        <p:txBody>
          <a:bodyPr>
            <a:normAutofit/>
          </a:bodyPr>
          <a:lstStyle/>
          <a:p>
            <a:pPr fontAlgn="base">
              <a:buNone/>
            </a:pPr>
            <a:r>
              <a:rPr lang="en-US" sz="2800" b="1" dirty="0" smtClean="0">
                <a:latin typeface="Times New Roman" pitchFamily="18" charset="0"/>
                <a:cs typeface="Times New Roman" pitchFamily="18" charset="0"/>
              </a:rPr>
              <a:t>Routing</a:t>
            </a:r>
            <a:r>
              <a:rPr lang="en-US" sz="2800" dirty="0" smtClean="0">
                <a:latin typeface="Times New Roman" pitchFamily="18" charset="0"/>
                <a:cs typeface="Times New Roman" pitchFamily="18" charset="0"/>
              </a:rPr>
              <a:t> :</a:t>
            </a:r>
          </a:p>
          <a:p>
            <a:pPr algn="just" fontAlgn="base">
              <a:buNone/>
            </a:pPr>
            <a:r>
              <a:rPr lang="en-US" sz="2800" dirty="0" smtClean="0">
                <a:latin typeface="Times New Roman" pitchFamily="18" charset="0"/>
                <a:cs typeface="Times New Roman" pitchFamily="18" charset="0"/>
              </a:rPr>
              <a:t>    This protocol is used for computers and other devices that are connected within a router. This is common for internet connection nowadays.</a:t>
            </a:r>
            <a:endParaRPr lang="en-US" sz="2800" b="1" dirty="0" smtClean="0">
              <a:latin typeface="Times New Roman" pitchFamily="18" charset="0"/>
              <a:cs typeface="Times New Roman" pitchFamily="18" charset="0"/>
            </a:endParaRPr>
          </a:p>
          <a:p>
            <a:pPr algn="just" fontAlgn="base">
              <a:buNone/>
            </a:pPr>
            <a:r>
              <a:rPr lang="en-US" sz="2800" b="1" dirty="0" smtClean="0">
                <a:latin typeface="Times New Roman" pitchFamily="18" charset="0"/>
                <a:cs typeface="Times New Roman" pitchFamily="18" charset="0"/>
              </a:rPr>
              <a:t>HTTP</a:t>
            </a:r>
            <a:r>
              <a:rPr lang="en-US" sz="2800" dirty="0" smtClean="0">
                <a:latin typeface="Times New Roman" pitchFamily="18" charset="0"/>
                <a:cs typeface="Times New Roman" pitchFamily="18" charset="0"/>
              </a:rPr>
              <a:t> :</a:t>
            </a:r>
          </a:p>
          <a:p>
            <a:pPr algn="just" fontAlgn="base">
              <a:buNone/>
            </a:pPr>
            <a:r>
              <a:rPr lang="en-US" sz="2800" dirty="0" smtClean="0">
                <a:latin typeface="Times New Roman" pitchFamily="18" charset="0"/>
                <a:cs typeface="Times New Roman" pitchFamily="18" charset="0"/>
              </a:rPr>
              <a:t>   This is the protocol that leads you to a website with the use of the internet and your own IP address</a:t>
            </a:r>
            <a:endParaRPr lang="en-US" sz="2800" dirty="0"/>
          </a:p>
        </p:txBody>
      </p:sp>
      <p:sp>
        <p:nvSpPr>
          <p:cNvPr id="4" name="Slide Number Placeholder 3"/>
          <p:cNvSpPr>
            <a:spLocks noGrp="1"/>
          </p:cNvSpPr>
          <p:nvPr>
            <p:ph type="sldNum" sz="quarter" idx="12"/>
          </p:nvPr>
        </p:nvSpPr>
        <p:spPr/>
        <p:txBody>
          <a:bodyPr/>
          <a:lstStyle/>
          <a:p>
            <a:fld id="{B9FE01F7-6A93-46AB-B1FA-96FC1DEF8C61}"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a:bodyPr>
          <a:lstStyle/>
          <a:p>
            <a:r>
              <a:rPr lang="en-US" b="1" dirty="0" smtClean="0"/>
              <a:t>   Types of Network Topologies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828800"/>
            <a:ext cx="5867400" cy="4479925"/>
          </a:xfrm>
        </p:spPr>
      </p:pic>
      <p:sp>
        <p:nvSpPr>
          <p:cNvPr id="3" name="Slide Number Placeholder 2"/>
          <p:cNvSpPr>
            <a:spLocks noGrp="1"/>
          </p:cNvSpPr>
          <p:nvPr>
            <p:ph type="sldNum" sz="quarter" idx="12"/>
          </p:nvPr>
        </p:nvSpPr>
        <p:spPr/>
        <p:txBody>
          <a:bodyPr/>
          <a:lstStyle/>
          <a:p>
            <a:fld id="{B9FE01F7-6A93-46AB-B1FA-96FC1DEF8C61}"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Network Topologies</a:t>
            </a:r>
            <a:endParaRPr lang="en-US" dirty="0"/>
          </a:p>
        </p:txBody>
      </p:sp>
      <p:sp>
        <p:nvSpPr>
          <p:cNvPr id="3" name="Content Placeholder 2"/>
          <p:cNvSpPr>
            <a:spLocks noGrp="1"/>
          </p:cNvSpPr>
          <p:nvPr>
            <p:ph idx="1"/>
          </p:nvPr>
        </p:nvSpPr>
        <p:spPr/>
        <p:txBody>
          <a:bodyPr>
            <a:normAutofit/>
          </a:bodyPr>
          <a:lstStyle/>
          <a:p>
            <a:pPr algn="just" fontAlgn="base">
              <a:buNone/>
            </a:pPr>
            <a:r>
              <a:rPr lang="en-US" sz="2800" dirty="0" smtClean="0">
                <a:latin typeface="Times New Roman" pitchFamily="18" charset="0"/>
                <a:cs typeface="Times New Roman" pitchFamily="18" charset="0"/>
              </a:rPr>
              <a:t>  A topology for the network is known to be a layout for the connected devices. A network topology is the arrangement of a network, including its nodes and connecting lines.</a:t>
            </a:r>
          </a:p>
          <a:p>
            <a:pPr algn="just" fontAlgn="base">
              <a:buNone/>
            </a:pPr>
            <a:r>
              <a:rPr lang="en-US" sz="2800" dirty="0" smtClean="0">
                <a:latin typeface="Times New Roman" pitchFamily="18" charset="0"/>
                <a:cs typeface="Times New Roman" pitchFamily="18" charset="0"/>
              </a:rPr>
              <a:t>This is important because this is used to provide a proper flow of data within the said network. Here are the various topologies:</a:t>
            </a:r>
          </a:p>
          <a:p>
            <a:endParaRPr lang="en-US" sz="2800" dirty="0"/>
          </a:p>
        </p:txBody>
      </p:sp>
      <p:sp>
        <p:nvSpPr>
          <p:cNvPr id="4" name="Slide Number Placeholder 3"/>
          <p:cNvSpPr>
            <a:spLocks noGrp="1"/>
          </p:cNvSpPr>
          <p:nvPr>
            <p:ph type="sldNum" sz="quarter" idx="12"/>
          </p:nvPr>
        </p:nvSpPr>
        <p:spPr/>
        <p:txBody>
          <a:bodyPr/>
          <a:lstStyle/>
          <a:p>
            <a:fld id="{B9FE01F7-6A93-46AB-B1FA-96FC1DEF8C61}"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990600"/>
            <a:ext cx="8001000" cy="5181600"/>
          </a:xfrm>
        </p:spPr>
        <p:txBody>
          <a:bodyPr>
            <a:noAutofit/>
          </a:bodyPr>
          <a:lstStyle/>
          <a:p>
            <a:pPr algn="just"/>
            <a:r>
              <a:rPr lang="en-US" sz="2800" b="1" dirty="0" smtClean="0">
                <a:latin typeface="Times New Roman" panose="02020603050405020304" pitchFamily="18" charset="0"/>
                <a:cs typeface="Times New Roman" panose="02020603050405020304" pitchFamily="18" charset="0"/>
              </a:rPr>
              <a:t>Definition</a:t>
            </a:r>
          </a:p>
          <a:p>
            <a:pPr algn="just"/>
            <a:r>
              <a:rPr lang="en-US" sz="2800" dirty="0" smtClean="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 A network topology is the arrangement of a network, including its nodes and connecting lines.</a:t>
            </a:r>
            <a:r>
              <a:rPr lang="en-US" sz="2800" dirty="0" smtClean="0">
                <a:latin typeface="Times New Roman" panose="02020603050405020304" pitchFamily="18" charset="0"/>
                <a:cs typeface="Times New Roman" panose="02020603050405020304" pitchFamily="18" charset="0"/>
              </a:rPr>
              <a:t>” </a:t>
            </a:r>
          </a:p>
          <a:p>
            <a:pPr algn="just"/>
            <a:r>
              <a:rPr lang="en-US" sz="2800" dirty="0" smtClean="0">
                <a:latin typeface="Times New Roman" panose="02020603050405020304" pitchFamily="18" charset="0"/>
                <a:cs typeface="Times New Roman" panose="02020603050405020304" pitchFamily="18" charset="0"/>
              </a:rPr>
              <a:t>Types of network topology are</a:t>
            </a:r>
          </a:p>
          <a:p>
            <a:pPr algn="just" fontAlgn="base">
              <a:buNone/>
            </a:pPr>
            <a:r>
              <a:rPr lang="en-US" sz="2800" dirty="0" smtClean="0">
                <a:latin typeface="Times New Roman" panose="02020603050405020304" pitchFamily="18" charset="0"/>
                <a:cs typeface="Times New Roman" panose="02020603050405020304" pitchFamily="18" charset="0"/>
              </a:rPr>
              <a:t>1. </a:t>
            </a:r>
            <a:r>
              <a:rPr lang="en-US" sz="2800" b="1" dirty="0">
                <a:latin typeface="Times New Roman" pitchFamily="18" charset="0"/>
                <a:cs typeface="Times New Roman" pitchFamily="18" charset="0"/>
              </a:rPr>
              <a:t>Bus</a:t>
            </a:r>
            <a:r>
              <a:rPr lang="en-US" sz="2800" dirty="0">
                <a:latin typeface="Times New Roman" pitchFamily="18" charset="0"/>
                <a:cs typeface="Times New Roman" pitchFamily="18" charset="0"/>
              </a:rPr>
              <a:t> :</a:t>
            </a:r>
          </a:p>
          <a:p>
            <a:pPr algn="just" fontAlgn="base">
              <a:buNone/>
            </a:pPr>
            <a:r>
              <a:rPr lang="en-US" sz="2800" dirty="0">
                <a:latin typeface="Times New Roman" pitchFamily="18" charset="0"/>
                <a:cs typeface="Times New Roman" pitchFamily="18" charset="0"/>
              </a:rPr>
              <a:t>   In the bus network topology, every workstation is connected to a main cable called the bus. Therefore, in effect, each workstation is directly connected to every other workstation in the network.</a:t>
            </a:r>
          </a:p>
          <a:p>
            <a:endParaRPr lang="en-US" sz="28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B9FE01F7-6A93-46AB-B1FA-96FC1DEF8C61}" type="slidenum">
              <a:rPr lang="en-US" smtClean="0"/>
              <a:pPr/>
              <a:t>15</a:t>
            </a:fld>
            <a:endParaRPr lang="en-US"/>
          </a:p>
        </p:txBody>
      </p:sp>
    </p:spTree>
    <p:extLst>
      <p:ext uri="{BB962C8B-B14F-4D97-AF65-F5344CB8AC3E}">
        <p14:creationId xmlns:p14="http://schemas.microsoft.com/office/powerpoint/2010/main" val="4112274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90600"/>
            <a:ext cx="7543800" cy="4724400"/>
          </a:xfrm>
        </p:spPr>
        <p:txBody>
          <a:bodyPr>
            <a:noAutofit/>
          </a:bodyPr>
          <a:lstStyle/>
          <a:p>
            <a:pPr algn="just"/>
            <a:r>
              <a:rPr lang="en-US" sz="2800" b="1" dirty="0">
                <a:latin typeface="Times New Roman" panose="02020603050405020304" pitchFamily="18" charset="0"/>
                <a:cs typeface="Times New Roman" panose="02020603050405020304" pitchFamily="18" charset="0"/>
              </a:rPr>
              <a:t>Advantages of Bus </a:t>
            </a:r>
            <a:r>
              <a:rPr lang="en-US" sz="2800" b="1" dirty="0" smtClean="0">
                <a:latin typeface="Times New Roman" panose="02020603050405020304" pitchFamily="18" charset="0"/>
                <a:cs typeface="Times New Roman" panose="02020603050405020304" pitchFamily="18" charset="0"/>
              </a:rPr>
              <a:t>Topology</a:t>
            </a:r>
            <a:r>
              <a:rPr lang="en-US" sz="2800" dirty="0">
                <a:latin typeface="Times New Roman" panose="02020603050405020304" pitchFamily="18" charset="0"/>
                <a:cs typeface="Times New Roman" panose="02020603050405020304" pitchFamily="18" charset="0"/>
              </a:rPr>
              <a:t/>
            </a:r>
            <a:br>
              <a:rPr lang="en-US" sz="2800" dirty="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1. Most </a:t>
            </a:r>
            <a:r>
              <a:rPr lang="en-US" sz="2400" dirty="0">
                <a:latin typeface="Times New Roman" panose="02020603050405020304" pitchFamily="18" charset="0"/>
                <a:cs typeface="Times New Roman" panose="02020603050405020304" pitchFamily="18" charset="0"/>
              </a:rPr>
              <a:t>bus networks have the advantage of being passive </a:t>
            </a:r>
            <a:r>
              <a:rPr lang="en-US" sz="2400" dirty="0" err="1">
                <a:latin typeface="Times New Roman" panose="02020603050405020304" pitchFamily="18" charset="0"/>
                <a:cs typeface="Times New Roman" panose="02020603050405020304" pitchFamily="18" charset="0"/>
              </a:rPr>
              <a:t>i.e</a:t>
            </a:r>
            <a:r>
              <a:rPr lang="en-US" sz="2400" dirty="0">
                <a:latin typeface="Times New Roman" panose="02020603050405020304" pitchFamily="18" charset="0"/>
                <a:cs typeface="Times New Roman" panose="02020603050405020304" pitchFamily="18" charset="0"/>
              </a:rPr>
              <a:t> all the active components are in the stations or nodes, and a failure affects only that one node.</a:t>
            </a:r>
          </a:p>
          <a:p>
            <a:pPr algn="just"/>
            <a:r>
              <a:rPr lang="en-US" sz="2400" dirty="0" smtClean="0">
                <a:latin typeface="Times New Roman" panose="02020603050405020304" pitchFamily="18" charset="0"/>
                <a:cs typeface="Times New Roman" panose="02020603050405020304" pitchFamily="18" charset="0"/>
              </a:rPr>
              <a:t>2. It </a:t>
            </a:r>
            <a:r>
              <a:rPr lang="en-US" sz="2400" dirty="0">
                <a:latin typeface="Times New Roman" panose="02020603050405020304" pitchFamily="18" charset="0"/>
                <a:cs typeface="Times New Roman" panose="02020603050405020304" pitchFamily="18" charset="0"/>
              </a:rPr>
              <a:t>does not require all the computers to be up and running in order for network to function.</a:t>
            </a:r>
          </a:p>
          <a:p>
            <a:pPr algn="just"/>
            <a:r>
              <a:rPr lang="en-US" sz="2800" b="1" dirty="0">
                <a:latin typeface="Times New Roman" panose="02020603050405020304" pitchFamily="18" charset="0"/>
                <a:cs typeface="Times New Roman" panose="02020603050405020304" pitchFamily="18" charset="0"/>
              </a:rPr>
              <a:t>Disadvantages of Bus Topology</a:t>
            </a:r>
            <a:r>
              <a:rPr lang="en-US" sz="2800" dirty="0">
                <a:latin typeface="Times New Roman" panose="02020603050405020304" pitchFamily="18" charset="0"/>
                <a:cs typeface="Times New Roman" panose="02020603050405020304" pitchFamily="18" charset="0"/>
              </a:rPr>
              <a:t/>
            </a:r>
            <a:br>
              <a:rPr lang="en-US" sz="2800" dirty="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1. Because </a:t>
            </a:r>
            <a:r>
              <a:rPr lang="en-US" sz="2400" dirty="0">
                <a:latin typeface="Times New Roman" panose="02020603050405020304" pitchFamily="18" charset="0"/>
                <a:cs typeface="Times New Roman" panose="02020603050405020304" pitchFamily="18" charset="0"/>
              </a:rPr>
              <a:t>single cable is dedicated to all the computers the performance can suffer at time because of heavy traffic.</a:t>
            </a:r>
          </a:p>
          <a:p>
            <a:pPr algn="just"/>
            <a:r>
              <a:rPr lang="en-US" sz="2400" dirty="0" smtClean="0">
                <a:latin typeface="Times New Roman" panose="02020603050405020304" pitchFamily="18" charset="0"/>
                <a:cs typeface="Times New Roman" panose="02020603050405020304" pitchFamily="18" charset="0"/>
              </a:rPr>
              <a:t>2. There </a:t>
            </a:r>
            <a:r>
              <a:rPr lang="en-US" sz="2400" dirty="0">
                <a:latin typeface="Times New Roman" panose="02020603050405020304" pitchFamily="18" charset="0"/>
                <a:cs typeface="Times New Roman" panose="02020603050405020304" pitchFamily="18" charset="0"/>
              </a:rPr>
              <a:t>is a distance limitation in bus topology. After certain length of cable the  performance of the Bus network degrades.</a:t>
            </a:r>
          </a:p>
          <a:p>
            <a:endParaRPr lang="en-US" sz="28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B9FE01F7-6A93-46AB-B1FA-96FC1DEF8C61}" type="slidenum">
              <a:rPr lang="en-US" smtClean="0"/>
              <a:pPr/>
              <a:t>16</a:t>
            </a:fld>
            <a:endParaRPr lang="en-US"/>
          </a:p>
        </p:txBody>
      </p:sp>
    </p:spTree>
    <p:extLst>
      <p:ext uri="{BB962C8B-B14F-4D97-AF65-F5344CB8AC3E}">
        <p14:creationId xmlns:p14="http://schemas.microsoft.com/office/powerpoint/2010/main" val="2664809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914400"/>
            <a:ext cx="7696200" cy="5105400"/>
          </a:xfrm>
        </p:spPr>
        <p:txBody>
          <a:bodyPr>
            <a:noAutofit/>
          </a:bodyPr>
          <a:lstStyle/>
          <a:p>
            <a:pPr fontAlgn="base">
              <a:buNone/>
            </a:pPr>
            <a:r>
              <a:rPr lang="en-US" sz="2800" b="1" dirty="0" smtClean="0">
                <a:latin typeface="Times New Roman" pitchFamily="18" charset="0"/>
                <a:cs typeface="Times New Roman" pitchFamily="18" charset="0"/>
              </a:rPr>
              <a:t>Ring</a:t>
            </a:r>
            <a:r>
              <a:rPr lang="en-US" sz="2800" dirty="0" smtClean="0">
                <a:latin typeface="Times New Roman" pitchFamily="18" charset="0"/>
                <a:cs typeface="Times New Roman" pitchFamily="18" charset="0"/>
              </a:rPr>
              <a:t> :</a:t>
            </a:r>
          </a:p>
          <a:p>
            <a:pPr fontAlgn="base">
              <a:buNone/>
            </a:pPr>
            <a:r>
              <a:rPr lang="en-US" sz="2800" dirty="0">
                <a:latin typeface="Times New Roman" pitchFamily="18" charset="0"/>
                <a:cs typeface="Times New Roman" pitchFamily="18" charset="0"/>
              </a:rPr>
              <a:t>   In the ring network topology, the workstations are connected in a closed loop configuration. Adjacent pairs of workstations are directly connected. Other pairs of workstations are indirectly connected, the data passing through one or more intermediate nodes. One failed network can cause all networks to turn off</a:t>
            </a:r>
            <a:r>
              <a:rPr lang="en-US" sz="2800" dirty="0" smtClean="0">
                <a:latin typeface="Times New Roman" pitchFamily="18" charset="0"/>
                <a:cs typeface="Times New Roman" pitchFamily="18" charset="0"/>
              </a:rPr>
              <a:t>.</a:t>
            </a:r>
          </a:p>
          <a:p>
            <a:pPr fontAlgn="base">
              <a:buNone/>
            </a:pPr>
            <a:endParaRPr lang="en-US" sz="28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B9FE01F7-6A93-46AB-B1FA-96FC1DEF8C61}" type="slidenum">
              <a:rPr lang="en-US" smtClean="0"/>
              <a:pPr/>
              <a:t>17</a:t>
            </a:fld>
            <a:endParaRPr lang="en-US"/>
          </a:p>
        </p:txBody>
      </p:sp>
    </p:spTree>
    <p:extLst>
      <p:ext uri="{BB962C8B-B14F-4D97-AF65-F5344CB8AC3E}">
        <p14:creationId xmlns:p14="http://schemas.microsoft.com/office/powerpoint/2010/main" val="676586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990600"/>
            <a:ext cx="7620000" cy="5029200"/>
          </a:xfrm>
        </p:spPr>
        <p:txBody>
          <a:bodyPr>
            <a:noAutofit/>
          </a:bodyPr>
          <a:lstStyle/>
          <a:p>
            <a:pPr algn="just"/>
            <a:r>
              <a:rPr lang="en-US" sz="2400" b="1" dirty="0">
                <a:latin typeface="Times New Roman" panose="02020603050405020304" pitchFamily="18" charset="0"/>
                <a:cs typeface="Times New Roman" panose="02020603050405020304" pitchFamily="18" charset="0"/>
              </a:rPr>
              <a:t>Advantages of ring </a:t>
            </a:r>
            <a:r>
              <a:rPr lang="en-US" sz="2400" b="1" dirty="0" smtClean="0">
                <a:latin typeface="Times New Roman" panose="02020603050405020304" pitchFamily="18" charset="0"/>
                <a:cs typeface="Times New Roman" panose="02020603050405020304" pitchFamily="18" charset="0"/>
              </a:rPr>
              <a:t>topology</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Performance is good because each portion of cabling system is handling the data flow between two nodes (machines) only</a:t>
            </a:r>
            <a:r>
              <a:rPr lang="en-US" sz="2400" dirty="0" smtClean="0">
                <a:latin typeface="Times New Roman" panose="02020603050405020304" pitchFamily="18" charset="0"/>
                <a:cs typeface="Times New Roman" panose="02020603050405020304" pitchFamily="18" charset="0"/>
              </a:rPr>
              <a:t>.</a:t>
            </a:r>
          </a:p>
          <a:p>
            <a:pPr algn="just"/>
            <a:r>
              <a:rPr lang="en-US" sz="2400" dirty="0" smtClean="0">
                <a:latin typeface="Times New Roman" panose="02020603050405020304" pitchFamily="18" charset="0"/>
                <a:cs typeface="Times New Roman" panose="02020603050405020304" pitchFamily="18" charset="0"/>
              </a:rPr>
              <a:t>They </a:t>
            </a:r>
            <a:r>
              <a:rPr lang="en-US" sz="2400" dirty="0">
                <a:latin typeface="Times New Roman" panose="02020603050405020304" pitchFamily="18" charset="0"/>
                <a:cs typeface="Times New Roman" panose="02020603050405020304" pitchFamily="18" charset="0"/>
              </a:rPr>
              <a:t>can take advantages of fiber optic cables to speed up the performance, because only two machines are involved in packet exchange at a time</a:t>
            </a:r>
            <a:r>
              <a:rPr lang="en-US" sz="2400" dirty="0" smtClean="0">
                <a:latin typeface="Times New Roman" panose="02020603050405020304" pitchFamily="18" charset="0"/>
                <a:cs typeface="Times New Roman" panose="02020603050405020304" pitchFamily="18" charset="0"/>
              </a:rPr>
              <a:t>.</a:t>
            </a:r>
          </a:p>
          <a:p>
            <a:pPr algn="just"/>
            <a:r>
              <a:rPr lang="en-US" sz="2400" b="1" dirty="0">
                <a:latin typeface="Times New Roman" panose="02020603050405020304" pitchFamily="18" charset="0"/>
                <a:cs typeface="Times New Roman" panose="02020603050405020304" pitchFamily="18" charset="0"/>
              </a:rPr>
              <a:t>Disadvantages of Ring Topology</a:t>
            </a:r>
          </a:p>
          <a:p>
            <a:pPr algn="just"/>
            <a:r>
              <a:rPr lang="en-US" sz="2400" dirty="0">
                <a:latin typeface="Times New Roman" panose="02020603050405020304" pitchFamily="18" charset="0"/>
                <a:cs typeface="Times New Roman" panose="02020603050405020304" pitchFamily="18" charset="0"/>
              </a:rPr>
              <a:t>Since all the nodes or computers are involved in data transfer, the failure of single node can bring whole network to the halt.</a:t>
            </a:r>
          </a:p>
          <a:p>
            <a:endParaRPr lang="en-US" sz="2400" dirty="0"/>
          </a:p>
        </p:txBody>
      </p:sp>
      <p:sp>
        <p:nvSpPr>
          <p:cNvPr id="2" name="Slide Number Placeholder 1"/>
          <p:cNvSpPr>
            <a:spLocks noGrp="1"/>
          </p:cNvSpPr>
          <p:nvPr>
            <p:ph type="sldNum" sz="quarter" idx="12"/>
          </p:nvPr>
        </p:nvSpPr>
        <p:spPr/>
        <p:txBody>
          <a:bodyPr/>
          <a:lstStyle/>
          <a:p>
            <a:fld id="{B9FE01F7-6A93-46AB-B1FA-96FC1DEF8C61}" type="slidenum">
              <a:rPr lang="en-US" smtClean="0"/>
              <a:pPr/>
              <a:t>18</a:t>
            </a:fld>
            <a:endParaRPr lang="en-US"/>
          </a:p>
        </p:txBody>
      </p:sp>
    </p:spTree>
    <p:extLst>
      <p:ext uri="{BB962C8B-B14F-4D97-AF65-F5344CB8AC3E}">
        <p14:creationId xmlns:p14="http://schemas.microsoft.com/office/powerpoint/2010/main" val="840564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066800"/>
            <a:ext cx="8001000" cy="5105400"/>
          </a:xfrm>
        </p:spPr>
        <p:txBody>
          <a:bodyPr>
            <a:normAutofit/>
          </a:bodyPr>
          <a:lstStyle/>
          <a:p>
            <a:pPr algn="just" fontAlgn="base">
              <a:buNone/>
            </a:pPr>
            <a:r>
              <a:rPr lang="en-US" sz="2400" b="1" dirty="0">
                <a:latin typeface="Times New Roman" pitchFamily="18" charset="0"/>
                <a:cs typeface="Times New Roman" pitchFamily="18" charset="0"/>
              </a:rPr>
              <a:t>Star</a:t>
            </a:r>
            <a:r>
              <a:rPr lang="en-US" sz="2400" dirty="0">
                <a:latin typeface="Times New Roman" pitchFamily="18" charset="0"/>
                <a:cs typeface="Times New Roman" pitchFamily="18" charset="0"/>
              </a:rPr>
              <a:t> : </a:t>
            </a:r>
          </a:p>
          <a:p>
            <a:pPr algn="just" fontAlgn="base">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the star network topology, there is a central computer or server to which all the workstations are directly connected. Every workstation is indirectly connected to every other through the central computer</a:t>
            </a:r>
            <a:r>
              <a:rPr lang="en-US" sz="2400" dirty="0" smtClean="0">
                <a:latin typeface="Times New Roman" pitchFamily="18" charset="0"/>
                <a:cs typeface="Times New Roman" pitchFamily="18" charset="0"/>
              </a:rPr>
              <a:t>.</a:t>
            </a:r>
          </a:p>
          <a:p>
            <a:pPr algn="just" fontAlgn="base">
              <a:buNone/>
            </a:pPr>
            <a:r>
              <a:rPr lang="en-US" sz="2400" b="1" dirty="0">
                <a:latin typeface="Times New Roman" panose="02020603050405020304" pitchFamily="18" charset="0"/>
                <a:cs typeface="Times New Roman" panose="02020603050405020304" pitchFamily="18" charset="0"/>
              </a:rPr>
              <a:t>Advantages Of star topology</a:t>
            </a:r>
          </a:p>
          <a:p>
            <a:pPr algn="just" fontAlgn="base">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This topology has the advantage of minimum data traffic along the cables (node to server only)., thus providing optimum performance.</a:t>
            </a:r>
          </a:p>
          <a:p>
            <a:pPr algn="just" fontAlgn="base">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main advantage of star LAN are that the access to the network </a:t>
            </a:r>
            <a:r>
              <a:rPr lang="en-US" sz="2400" dirty="0" err="1">
                <a:latin typeface="Times New Roman" panose="02020603050405020304" pitchFamily="18" charset="0"/>
                <a:cs typeface="Times New Roman" panose="02020603050405020304" pitchFamily="18" charset="0"/>
              </a:rPr>
              <a:t>i.e</a:t>
            </a:r>
            <a:r>
              <a:rPr lang="en-US" sz="2400" dirty="0">
                <a:latin typeface="Times New Roman" panose="02020603050405020304" pitchFamily="18" charset="0"/>
                <a:cs typeface="Times New Roman" panose="02020603050405020304" pitchFamily="18" charset="0"/>
              </a:rPr>
              <a:t> decision on when a station can or cannot transmit, is under central control.</a:t>
            </a:r>
          </a:p>
          <a:p>
            <a:endParaRPr lang="en-US" sz="2400" dirty="0"/>
          </a:p>
        </p:txBody>
      </p:sp>
      <p:sp>
        <p:nvSpPr>
          <p:cNvPr id="2" name="Slide Number Placeholder 1"/>
          <p:cNvSpPr>
            <a:spLocks noGrp="1"/>
          </p:cNvSpPr>
          <p:nvPr>
            <p:ph type="sldNum" sz="quarter" idx="12"/>
          </p:nvPr>
        </p:nvSpPr>
        <p:spPr/>
        <p:txBody>
          <a:bodyPr/>
          <a:lstStyle/>
          <a:p>
            <a:fld id="{B9FE01F7-6A93-46AB-B1FA-96FC1DEF8C61}" type="slidenum">
              <a:rPr lang="en-US" smtClean="0"/>
              <a:pPr/>
              <a:t>19</a:t>
            </a:fld>
            <a:endParaRPr lang="en-US"/>
          </a:p>
        </p:txBody>
      </p:sp>
    </p:spTree>
    <p:extLst>
      <p:ext uri="{BB962C8B-B14F-4D97-AF65-F5344CB8AC3E}">
        <p14:creationId xmlns:p14="http://schemas.microsoft.com/office/powerpoint/2010/main" val="3650054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Networks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2800" dirty="0" smtClean="0"/>
              <a:t>  </a:t>
            </a:r>
            <a:r>
              <a:rPr lang="en-US" sz="2800" dirty="0" smtClean="0">
                <a:latin typeface="Times New Roman" pitchFamily="18" charset="0"/>
                <a:cs typeface="Times New Roman" pitchFamily="18" charset="0"/>
              </a:rPr>
              <a:t>A computer network is a system in which multiple computers are connected to each other to share information and resources.</a:t>
            </a:r>
          </a:p>
          <a:p>
            <a:pPr>
              <a:buNone/>
            </a:pPr>
            <a:r>
              <a:rPr lang="en-US" sz="2800" dirty="0" smtClean="0">
                <a:latin typeface="Times New Roman" pitchFamily="18" charset="0"/>
                <a:cs typeface="Times New Roman" pitchFamily="18" charset="0"/>
              </a:rPr>
              <a:t> Networks are known to be a medium of connection in this modern world.</a:t>
            </a:r>
          </a:p>
          <a:p>
            <a:pPr>
              <a:buNone/>
            </a:pPr>
            <a:endParaRPr lang="en-US" sz="28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9FE01F7-6A93-46AB-B1FA-96FC1DEF8C61}"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19200"/>
            <a:ext cx="7924800" cy="4023360"/>
          </a:xfrm>
        </p:spPr>
        <p:txBody>
          <a:bodyPr>
            <a:normAutofit/>
          </a:bodyPr>
          <a:lstStyle/>
          <a:p>
            <a:r>
              <a:rPr lang="en-US" sz="2400" b="1" dirty="0">
                <a:latin typeface="Times New Roman" panose="02020603050405020304" pitchFamily="18" charset="0"/>
                <a:cs typeface="Times New Roman" panose="02020603050405020304" pitchFamily="18" charset="0"/>
              </a:rPr>
              <a:t>Disadvantages of Star </a:t>
            </a:r>
            <a:r>
              <a:rPr lang="en-US" sz="2400" b="1" dirty="0" smtClean="0">
                <a:latin typeface="Times New Roman" panose="02020603050405020304" pitchFamily="18" charset="0"/>
                <a:cs typeface="Times New Roman" panose="02020603050405020304" pitchFamily="18" charset="0"/>
              </a:rPr>
              <a:t>Topology</a:t>
            </a:r>
          </a:p>
          <a:p>
            <a:pPr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Because single central machine must coordinate all communications, this topology requires an extremely powerful server. Hence Star Topology is expensive.</a:t>
            </a:r>
          </a:p>
          <a:p>
            <a:pPr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Speed is generally limited and central switch is an obvious potential source of catastrophic failure </a:t>
            </a:r>
            <a:r>
              <a:rPr lang="en-US" sz="2400" dirty="0" smtClean="0">
                <a:latin typeface="Times New Roman" panose="02020603050405020304" pitchFamily="18" charset="0"/>
                <a:cs typeface="Times New Roman" panose="02020603050405020304" pitchFamily="18" charset="0"/>
              </a:rPr>
              <a:t>i.e. </a:t>
            </a:r>
            <a:r>
              <a:rPr lang="en-US" sz="2400" dirty="0">
                <a:latin typeface="Times New Roman" panose="02020603050405020304" pitchFamily="18" charset="0"/>
                <a:cs typeface="Times New Roman" panose="02020603050405020304" pitchFamily="18" charset="0"/>
              </a:rPr>
              <a:t>if </a:t>
            </a:r>
            <a:r>
              <a:rPr lang="en-US" sz="2400" dirty="0" smtClean="0">
                <a:latin typeface="Times New Roman" panose="02020603050405020304" pitchFamily="18" charset="0"/>
                <a:cs typeface="Times New Roman" panose="02020603050405020304" pitchFamily="18" charset="0"/>
              </a:rPr>
              <a:t>centralized </a:t>
            </a:r>
            <a:r>
              <a:rPr lang="en-US" sz="2400" dirty="0">
                <a:latin typeface="Times New Roman" panose="02020603050405020304" pitchFamily="18" charset="0"/>
                <a:cs typeface="Times New Roman" panose="02020603050405020304" pitchFamily="18" charset="0"/>
              </a:rPr>
              <a:t>server fails, whole topology fails.</a:t>
            </a:r>
          </a:p>
          <a:p>
            <a:pPr>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B9FE01F7-6A93-46AB-B1FA-96FC1DEF8C61}" type="slidenum">
              <a:rPr lang="en-US" smtClean="0"/>
              <a:pPr/>
              <a:t>20</a:t>
            </a:fld>
            <a:endParaRPr lang="en-US"/>
          </a:p>
        </p:txBody>
      </p:sp>
    </p:spTree>
    <p:extLst>
      <p:ext uri="{BB962C8B-B14F-4D97-AF65-F5344CB8AC3E}">
        <p14:creationId xmlns:p14="http://schemas.microsoft.com/office/powerpoint/2010/main" val="4236795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9343" y="990600"/>
            <a:ext cx="8186057" cy="4325112"/>
          </a:xfrm>
        </p:spPr>
        <p:txBody>
          <a:bodyPr>
            <a:normAutofit/>
          </a:bodyPr>
          <a:lstStyle/>
          <a:p>
            <a:pPr fontAlgn="base">
              <a:buNone/>
            </a:pPr>
            <a:r>
              <a:rPr lang="en-US" sz="2800" b="1" dirty="0" smtClean="0">
                <a:latin typeface="Times New Roman" pitchFamily="18" charset="0"/>
                <a:cs typeface="Times New Roman" pitchFamily="18" charset="0"/>
              </a:rPr>
              <a:t>Tree</a:t>
            </a:r>
            <a:r>
              <a:rPr lang="en-US" sz="2800" dirty="0" smtClean="0">
                <a:latin typeface="Times New Roman" pitchFamily="18" charset="0"/>
                <a:cs typeface="Times New Roman" pitchFamily="18" charset="0"/>
              </a:rPr>
              <a:t> :</a:t>
            </a:r>
          </a:p>
          <a:p>
            <a:pPr algn="just" fontAlgn="base">
              <a:buNone/>
            </a:pP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The tree network topology uses two or more star networks connected together. The central computers of the star networks are connected to a main bus. Thus, a tree network is a bus network of star networks</a:t>
            </a:r>
            <a:r>
              <a:rPr lang="en-US" sz="2800" dirty="0" smtClean="0">
                <a:latin typeface="Times New Roman" pitchFamily="18" charset="0"/>
                <a:cs typeface="Times New Roman" pitchFamily="18" charset="0"/>
              </a:rPr>
              <a:t>.</a:t>
            </a:r>
          </a:p>
          <a:p>
            <a:pPr algn="just" fontAlgn="base">
              <a:buNone/>
            </a:pPr>
            <a:r>
              <a:rPr lang="en-US" sz="2800" dirty="0">
                <a:latin typeface="Times New Roman" pitchFamily="18" charset="0"/>
                <a:cs typeface="Times New Roman" pitchFamily="18" charset="0"/>
              </a:rPr>
              <a:t>The advantages and disadvantages of Tree topology are same as that of Bus Topology.</a:t>
            </a:r>
          </a:p>
          <a:p>
            <a:pPr fontAlgn="base">
              <a:buNone/>
            </a:pPr>
            <a:endParaRPr lang="en-US" sz="2800" dirty="0" smtClean="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B9FE01F7-6A93-46AB-B1FA-96FC1DEF8C61}"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066800"/>
            <a:ext cx="7290055" cy="4023360"/>
          </a:xfrm>
        </p:spPr>
        <p:txBody>
          <a:bodyPr>
            <a:noAutofit/>
          </a:bodyPr>
          <a:lstStyle/>
          <a:p>
            <a:r>
              <a:rPr lang="en-US" sz="2400" b="1" dirty="0">
                <a:latin typeface="Times New Roman" panose="02020603050405020304" pitchFamily="18" charset="0"/>
                <a:cs typeface="Times New Roman" pitchFamily="18" charset="0"/>
              </a:rPr>
              <a:t>Mesh</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p>
          <a:p>
            <a:pPr algn="just"/>
            <a:r>
              <a:rPr lang="en-US" sz="2400" dirty="0" smtClean="0">
                <a:latin typeface="Times New Roman" pitchFamily="18" charset="0"/>
                <a:cs typeface="Times New Roman" pitchFamily="18" charset="0"/>
              </a:rPr>
              <a:t>In </a:t>
            </a:r>
            <a:r>
              <a:rPr lang="en-US" sz="2400" dirty="0">
                <a:latin typeface="Times New Roman" panose="02020603050405020304" pitchFamily="18" charset="0"/>
                <a:cs typeface="Times New Roman" panose="02020603050405020304" pitchFamily="18" charset="0"/>
              </a:rPr>
              <a:t>this topology, two or more nodes are connected together in an arbitrary fashion. Any two nodes in a Mesh or Graph may or may not be connected by a link. Not all the nodes need to be connected in a graph, but if the path can be traced between any two nodes, the graph is a connected one.</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A Mesh Topology is a Mixture of BUS topology, STAR Topology, Ring and Tree Topology, with no restriction of connection among all the nodes in a network.</a:t>
            </a: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B9FE01F7-6A93-46AB-B1FA-96FC1DEF8C61}" type="slidenum">
              <a:rPr lang="en-US" smtClean="0"/>
              <a:pPr/>
              <a:t>22</a:t>
            </a:fld>
            <a:endParaRPr lang="en-US"/>
          </a:p>
        </p:txBody>
      </p:sp>
    </p:spTree>
    <p:extLst>
      <p:ext uri="{BB962C8B-B14F-4D97-AF65-F5344CB8AC3E}">
        <p14:creationId xmlns:p14="http://schemas.microsoft.com/office/powerpoint/2010/main" val="6042505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4769" y="1371600"/>
            <a:ext cx="7290055" cy="4023360"/>
          </a:xfrm>
        </p:spPr>
        <p:txBody>
          <a:bodyPr>
            <a:normAutofit/>
          </a:bodyPr>
          <a:lstStyle/>
          <a:p>
            <a:pPr algn="ctr"/>
            <a:endParaRPr lang="en-US" sz="6000" dirty="0" smtClean="0"/>
          </a:p>
          <a:p>
            <a:pPr marL="0" indent="0" algn="ctr">
              <a:buNone/>
            </a:pPr>
            <a:r>
              <a:rPr lang="en-US" sz="6000" smtClean="0"/>
              <a:t>Any </a:t>
            </a:r>
            <a:r>
              <a:rPr lang="en-US" sz="6000" dirty="0" smtClean="0"/>
              <a:t>question ……?</a:t>
            </a:r>
            <a:endParaRPr lang="en-US" sz="6000" dirty="0"/>
          </a:p>
        </p:txBody>
      </p:sp>
      <p:sp>
        <p:nvSpPr>
          <p:cNvPr id="4" name="Slide Number Placeholder 3"/>
          <p:cNvSpPr>
            <a:spLocks noGrp="1"/>
          </p:cNvSpPr>
          <p:nvPr>
            <p:ph type="sldNum" sz="quarter" idx="12"/>
          </p:nvPr>
        </p:nvSpPr>
        <p:spPr/>
        <p:txBody>
          <a:bodyPr/>
          <a:lstStyle/>
          <a:p>
            <a:fld id="{B9FE01F7-6A93-46AB-B1FA-96FC1DEF8C61}" type="slidenum">
              <a:rPr lang="en-US" smtClean="0"/>
              <a:pPr/>
              <a:t>23</a:t>
            </a:fld>
            <a:endParaRPr lang="en-US"/>
          </a:p>
        </p:txBody>
      </p:sp>
    </p:spTree>
    <p:extLst>
      <p:ext uri="{BB962C8B-B14F-4D97-AF65-F5344CB8AC3E}">
        <p14:creationId xmlns:p14="http://schemas.microsoft.com/office/powerpoint/2010/main" val="2534637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Networks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24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There are lots of networks that have been made possible by computers and technology, and they guarantee you various benefits that you and some might like to have on their computers and/or other devices. Here are the well-known types:</a:t>
            </a: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9FE01F7-6A93-46AB-B1FA-96FC1DEF8C61}"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Networks</a:t>
            </a:r>
            <a:endParaRPr lang="en-US" dirty="0"/>
          </a:p>
        </p:txBody>
      </p:sp>
      <p:pic>
        <p:nvPicPr>
          <p:cNvPr id="4" name="Content Placeholder 3" descr="types-of-networks.jpg"/>
          <p:cNvPicPr>
            <a:picLocks noGrp="1" noChangeAspect="1"/>
          </p:cNvPicPr>
          <p:nvPr>
            <p:ph idx="1"/>
          </p:nvPr>
        </p:nvPicPr>
        <p:blipFill>
          <a:blip r:embed="rId2"/>
          <a:stretch>
            <a:fillRect/>
          </a:stretch>
        </p:blipFill>
        <p:spPr>
          <a:xfrm>
            <a:off x="1066800" y="3124200"/>
            <a:ext cx="6781800" cy="2515453"/>
          </a:xfrm>
        </p:spPr>
      </p:pic>
      <p:sp>
        <p:nvSpPr>
          <p:cNvPr id="3" name="Slide Number Placeholder 2"/>
          <p:cNvSpPr>
            <a:spLocks noGrp="1"/>
          </p:cNvSpPr>
          <p:nvPr>
            <p:ph type="sldNum" sz="quarter" idx="12"/>
          </p:nvPr>
        </p:nvSpPr>
        <p:spPr/>
        <p:txBody>
          <a:bodyPr/>
          <a:lstStyle/>
          <a:p>
            <a:fld id="{B9FE01F7-6A93-46AB-B1FA-96FC1DEF8C61}"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Networks</a:t>
            </a:r>
            <a:endParaRPr lang="en-US" dirty="0"/>
          </a:p>
        </p:txBody>
      </p:sp>
      <p:sp>
        <p:nvSpPr>
          <p:cNvPr id="3" name="Content Placeholder 2"/>
          <p:cNvSpPr>
            <a:spLocks noGrp="1"/>
          </p:cNvSpPr>
          <p:nvPr>
            <p:ph idx="1"/>
          </p:nvPr>
        </p:nvSpPr>
        <p:spPr/>
        <p:txBody>
          <a:bodyPr>
            <a:normAutofit/>
          </a:bodyPr>
          <a:lstStyle/>
          <a:p>
            <a:pPr fontAlgn="base">
              <a:buNone/>
            </a:pPr>
            <a:r>
              <a:rPr lang="en-US" sz="2800" b="1" dirty="0" smtClean="0">
                <a:latin typeface="Times New Roman" pitchFamily="18" charset="0"/>
                <a:cs typeface="Times New Roman" pitchFamily="18" charset="0"/>
              </a:rPr>
              <a:t>Local Area Network</a:t>
            </a:r>
            <a:r>
              <a:rPr lang="en-US" sz="2800" dirty="0" smtClean="0">
                <a:latin typeface="Times New Roman" pitchFamily="18" charset="0"/>
                <a:cs typeface="Times New Roman" pitchFamily="18" charset="0"/>
              </a:rPr>
              <a:t> (LAN)</a:t>
            </a:r>
          </a:p>
          <a:p>
            <a:pPr algn="just" fontAlgn="base">
              <a:buNone/>
            </a:pPr>
            <a:r>
              <a:rPr lang="en-US" sz="2800" dirty="0" smtClean="0">
                <a:latin typeface="Times New Roman" pitchFamily="18" charset="0"/>
                <a:cs typeface="Times New Roman" pitchFamily="18" charset="0"/>
              </a:rPr>
              <a:t>    A connection that’s used for groups of computers. This is common in small offices and internet cafes. This is where everyone can share files basically, and is also known to be a good way to connect between computers whenever they want to share an internet connection, or whenever they want to play games with each other.</a:t>
            </a:r>
          </a:p>
          <a:p>
            <a:pPr fontAlgn="base">
              <a:buNone/>
            </a:pPr>
            <a:endParaRPr lang="en-US" sz="2800" dirty="0" smtClean="0">
              <a:latin typeface="Times New Roman" pitchFamily="18" charset="0"/>
              <a:cs typeface="Times New Roman" pitchFamily="18" charset="0"/>
            </a:endParaRPr>
          </a:p>
          <a:p>
            <a:endParaRPr lang="en-US" sz="2400" dirty="0"/>
          </a:p>
        </p:txBody>
      </p:sp>
      <p:sp>
        <p:nvSpPr>
          <p:cNvPr id="4" name="Slide Number Placeholder 3"/>
          <p:cNvSpPr>
            <a:spLocks noGrp="1"/>
          </p:cNvSpPr>
          <p:nvPr>
            <p:ph type="sldNum" sz="quarter" idx="12"/>
          </p:nvPr>
        </p:nvSpPr>
        <p:spPr/>
        <p:txBody>
          <a:bodyPr/>
          <a:lstStyle/>
          <a:p>
            <a:fld id="{B9FE01F7-6A93-46AB-B1FA-96FC1DEF8C61}"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447800"/>
            <a:ext cx="7290055" cy="4023360"/>
          </a:xfrm>
        </p:spPr>
        <p:txBody>
          <a:bodyPr>
            <a:normAutofit/>
          </a:bodyPr>
          <a:lstStyle/>
          <a:p>
            <a:pPr fontAlgn="base">
              <a:buNone/>
            </a:pPr>
            <a:r>
              <a:rPr lang="en-US" sz="2800" b="1" dirty="0">
                <a:latin typeface="Times New Roman" pitchFamily="18" charset="0"/>
                <a:cs typeface="Times New Roman" pitchFamily="18" charset="0"/>
              </a:rPr>
              <a:t>Metropolitan Area Network</a:t>
            </a:r>
            <a:r>
              <a:rPr lang="en-US" sz="2800" dirty="0">
                <a:latin typeface="Times New Roman" pitchFamily="18" charset="0"/>
                <a:cs typeface="Times New Roman" pitchFamily="18" charset="0"/>
              </a:rPr>
              <a:t> (MAN):</a:t>
            </a:r>
          </a:p>
          <a:p>
            <a:pPr algn="just" fontAlgn="base">
              <a:buNone/>
            </a:pPr>
            <a:r>
              <a:rPr lang="en-US" sz="2800" dirty="0">
                <a:latin typeface="Times New Roman" pitchFamily="18" charset="0"/>
                <a:cs typeface="Times New Roman" pitchFamily="18" charset="0"/>
              </a:rPr>
              <a:t>   A more powerful version of the local area network where it can cover up the whole city in terms of connection. A huge server is usually used for this type of connection.</a:t>
            </a:r>
          </a:p>
          <a:p>
            <a:endParaRPr lang="en-US" sz="2800" dirty="0"/>
          </a:p>
        </p:txBody>
      </p:sp>
      <p:sp>
        <p:nvSpPr>
          <p:cNvPr id="2" name="Slide Number Placeholder 1"/>
          <p:cNvSpPr>
            <a:spLocks noGrp="1"/>
          </p:cNvSpPr>
          <p:nvPr>
            <p:ph type="sldNum" sz="quarter" idx="12"/>
          </p:nvPr>
        </p:nvSpPr>
        <p:spPr/>
        <p:txBody>
          <a:bodyPr/>
          <a:lstStyle/>
          <a:p>
            <a:fld id="{B9FE01F7-6A93-46AB-B1FA-96FC1DEF8C61}" type="slidenum">
              <a:rPr lang="en-US" smtClean="0"/>
              <a:pPr/>
              <a:t>6</a:t>
            </a:fld>
            <a:endParaRPr lang="en-US"/>
          </a:p>
        </p:txBody>
      </p:sp>
    </p:spTree>
    <p:extLst>
      <p:ext uri="{BB962C8B-B14F-4D97-AF65-F5344CB8AC3E}">
        <p14:creationId xmlns:p14="http://schemas.microsoft.com/office/powerpoint/2010/main" val="330775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95400"/>
            <a:ext cx="7290055" cy="4023360"/>
          </a:xfrm>
        </p:spPr>
        <p:txBody>
          <a:bodyPr>
            <a:normAutofit/>
          </a:bodyPr>
          <a:lstStyle/>
          <a:p>
            <a:pPr>
              <a:buNone/>
            </a:pPr>
            <a:r>
              <a:rPr lang="en-US" sz="2800" b="1" dirty="0" smtClean="0">
                <a:latin typeface="Times New Roman" pitchFamily="18" charset="0"/>
                <a:cs typeface="Times New Roman" pitchFamily="18" charset="0"/>
              </a:rPr>
              <a:t>Wide Area Network</a:t>
            </a:r>
            <a:r>
              <a:rPr lang="en-US" sz="2800" dirty="0" smtClean="0">
                <a:latin typeface="Times New Roman" pitchFamily="18" charset="0"/>
                <a:cs typeface="Times New Roman" pitchFamily="18" charset="0"/>
              </a:rPr>
              <a:t> (WAN) </a:t>
            </a:r>
          </a:p>
          <a:p>
            <a:pPr algn="just">
              <a:buNone/>
            </a:pPr>
            <a:r>
              <a:rPr lang="en-US" sz="2800" dirty="0" smtClean="0">
                <a:latin typeface="Times New Roman" pitchFamily="18" charset="0"/>
                <a:cs typeface="Times New Roman" pitchFamily="18" charset="0"/>
              </a:rPr>
              <a:t>    A wide area network (WAN) is a geographically distributed private telecommunications network that interconnects multiple local area networks (LANs). In an enterprise, a WAN may consist of connections to a company's headquarters, branch offices.</a:t>
            </a:r>
          </a:p>
          <a:p>
            <a:pPr algn="just">
              <a:buNone/>
            </a:pPr>
            <a:r>
              <a:rPr lang="en-US" sz="2800" dirty="0" smtClean="0">
                <a:latin typeface="Times New Roman" pitchFamily="18" charset="0"/>
                <a:cs typeface="Times New Roman" pitchFamily="18" charset="0"/>
              </a:rPr>
              <a:t>This is a common type of network nowadays that’s made possible by wireless technology. </a:t>
            </a:r>
          </a:p>
          <a:p>
            <a:endParaRPr lang="en-US" sz="2400" dirty="0"/>
          </a:p>
        </p:txBody>
      </p:sp>
      <p:sp>
        <p:nvSpPr>
          <p:cNvPr id="4" name="Slide Number Placeholder 3"/>
          <p:cNvSpPr>
            <a:spLocks noGrp="1"/>
          </p:cNvSpPr>
          <p:nvPr>
            <p:ph type="sldNum" sz="quarter" idx="12"/>
          </p:nvPr>
        </p:nvSpPr>
        <p:spPr/>
        <p:txBody>
          <a:bodyPr/>
          <a:lstStyle/>
          <a:p>
            <a:fld id="{B9FE01F7-6A93-46AB-B1FA-96FC1DEF8C61}"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Other Types of Networks</a:t>
            </a:r>
            <a:endParaRPr lang="en-US" dirty="0"/>
          </a:p>
        </p:txBody>
      </p:sp>
      <p:sp>
        <p:nvSpPr>
          <p:cNvPr id="3" name="Content Placeholder 2"/>
          <p:cNvSpPr>
            <a:spLocks noGrp="1"/>
          </p:cNvSpPr>
          <p:nvPr>
            <p:ph idx="1"/>
          </p:nvPr>
        </p:nvSpPr>
        <p:spPr/>
        <p:txBody>
          <a:bodyPr>
            <a:normAutofit/>
          </a:bodyPr>
          <a:lstStyle/>
          <a:p>
            <a:pPr>
              <a:buNone/>
            </a:pPr>
            <a:r>
              <a:rPr lang="en-US" sz="2400" b="1" dirty="0" smtClean="0">
                <a:latin typeface="Times New Roman" panose="02020603050405020304" pitchFamily="18" charset="0"/>
                <a:cs typeface="Times New Roman" pitchFamily="18" charset="0"/>
              </a:rPr>
              <a:t> Personal Area Network</a:t>
            </a:r>
            <a:r>
              <a:rPr lang="en-US" sz="2400" dirty="0" smtClean="0">
                <a:latin typeface="Times New Roman" pitchFamily="18" charset="0"/>
                <a:cs typeface="Times New Roman" pitchFamily="18" charset="0"/>
              </a:rPr>
              <a:t> :</a:t>
            </a:r>
          </a:p>
          <a:p>
            <a:pPr algn="just">
              <a:buNone/>
            </a:pPr>
            <a:r>
              <a:rPr lang="en-US" sz="2400" dirty="0" smtClean="0">
                <a:latin typeface="Times New Roman" pitchFamily="18" charset="0"/>
                <a:cs typeface="Times New Roman" pitchFamily="18" charset="0"/>
              </a:rPr>
              <a:t>    Often used at home, this network is more on connections between a computer and another gadget such as a telephone or a modem.</a:t>
            </a:r>
          </a:p>
          <a:p>
            <a:pPr fontAlgn="base">
              <a:buNone/>
            </a:pPr>
            <a:r>
              <a:rPr lang="en-US" sz="2400" b="1" dirty="0" smtClean="0">
                <a:latin typeface="Times New Roman" pitchFamily="18" charset="0"/>
                <a:cs typeface="Times New Roman" pitchFamily="18" charset="0"/>
              </a:rPr>
              <a:t>Storage Area Network</a:t>
            </a:r>
            <a:r>
              <a:rPr lang="en-US" sz="2400" dirty="0" smtClean="0">
                <a:latin typeface="Times New Roman" pitchFamily="18" charset="0"/>
                <a:cs typeface="Times New Roman" pitchFamily="18" charset="0"/>
              </a:rPr>
              <a:t> :</a:t>
            </a:r>
          </a:p>
          <a:p>
            <a:pPr algn="just" fontAlgn="base">
              <a:buNone/>
            </a:pPr>
            <a:r>
              <a:rPr lang="en-US" sz="2400" dirty="0" smtClean="0">
                <a:latin typeface="Times New Roman" pitchFamily="18" charset="0"/>
                <a:cs typeface="Times New Roman" pitchFamily="18" charset="0"/>
              </a:rPr>
              <a:t>    A type of network that specializes in file sharing and other matters in storing various software within a group of computers.</a:t>
            </a:r>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9FE01F7-6A93-46AB-B1FA-96FC1DEF8C61}"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371600"/>
            <a:ext cx="7290055" cy="4023360"/>
          </a:xfrm>
        </p:spPr>
        <p:txBody>
          <a:bodyPr>
            <a:normAutofit/>
          </a:bodyPr>
          <a:lstStyle/>
          <a:p>
            <a:pPr algn="just" fontAlgn="base">
              <a:buNone/>
            </a:pPr>
            <a:r>
              <a:rPr lang="en-US" sz="2400" b="1" dirty="0">
                <a:latin typeface="Times New Roman" pitchFamily="18" charset="0"/>
                <a:cs typeface="Times New Roman" pitchFamily="18" charset="0"/>
              </a:rPr>
              <a:t>Enterprise Private Network</a:t>
            </a:r>
            <a:r>
              <a:rPr lang="en-US" sz="2400" dirty="0">
                <a:latin typeface="Times New Roman" pitchFamily="18" charset="0"/>
                <a:cs typeface="Times New Roman" pitchFamily="18" charset="0"/>
              </a:rPr>
              <a:t> :</a:t>
            </a:r>
          </a:p>
          <a:p>
            <a:pPr algn="just" fontAlgn="base">
              <a:buNone/>
            </a:pPr>
            <a:r>
              <a:rPr lang="en-US" sz="2400" dirty="0">
                <a:latin typeface="Times New Roman" pitchFamily="18" charset="0"/>
                <a:cs typeface="Times New Roman" pitchFamily="18" charset="0"/>
              </a:rPr>
              <a:t>   This is a software network that’s often used in businesses so that they can have privacy over files and interactions between computers.</a:t>
            </a:r>
          </a:p>
          <a:p>
            <a:pPr algn="just" fontAlgn="base">
              <a:buNone/>
            </a:pPr>
            <a:r>
              <a:rPr lang="en-US" sz="2400" b="1" dirty="0">
                <a:latin typeface="Times New Roman" pitchFamily="18" charset="0"/>
                <a:cs typeface="Times New Roman" pitchFamily="18" charset="0"/>
              </a:rPr>
              <a:t>Virtual Private Network :</a:t>
            </a:r>
          </a:p>
          <a:p>
            <a:pPr algn="just" fontAlgn="base">
              <a:buNone/>
            </a:pPr>
            <a:r>
              <a:rPr lang="en-US" sz="2400" b="1" dirty="0">
                <a:latin typeface="Times New Roman" pitchFamily="18" charset="0"/>
                <a:cs typeface="Times New Roman" pitchFamily="18" charset="0"/>
              </a:rPr>
              <a:t>   </a:t>
            </a:r>
            <a:r>
              <a:rPr lang="en-US" sz="2400" dirty="0">
                <a:latin typeface="Times New Roman" pitchFamily="18" charset="0"/>
                <a:cs typeface="Times New Roman" pitchFamily="18" charset="0"/>
              </a:rPr>
              <a:t>This is a software that’s capable of setting up a network where everyone registered in the network using a credential will be able to access each other through other registered computers.</a:t>
            </a:r>
          </a:p>
          <a:p>
            <a:endParaRPr lang="en-US" sz="2400" dirty="0"/>
          </a:p>
        </p:txBody>
      </p:sp>
      <p:sp>
        <p:nvSpPr>
          <p:cNvPr id="2" name="Slide Number Placeholder 1"/>
          <p:cNvSpPr>
            <a:spLocks noGrp="1"/>
          </p:cNvSpPr>
          <p:nvPr>
            <p:ph type="sldNum" sz="quarter" idx="12"/>
          </p:nvPr>
        </p:nvSpPr>
        <p:spPr/>
        <p:txBody>
          <a:bodyPr/>
          <a:lstStyle/>
          <a:p>
            <a:fld id="{B9FE01F7-6A93-46AB-B1FA-96FC1DEF8C61}" type="slidenum">
              <a:rPr lang="en-US" smtClean="0"/>
              <a:pPr/>
              <a:t>9</a:t>
            </a:fld>
            <a:endParaRPr lang="en-US"/>
          </a:p>
        </p:txBody>
      </p:sp>
    </p:spTree>
    <p:extLst>
      <p:ext uri="{BB962C8B-B14F-4D97-AF65-F5344CB8AC3E}">
        <p14:creationId xmlns:p14="http://schemas.microsoft.com/office/powerpoint/2010/main" val="13939057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382</TotalTime>
  <Words>247</Words>
  <Application>Microsoft Office PowerPoint</Application>
  <PresentationFormat>On-screen Show (4:3)</PresentationFormat>
  <Paragraphs>94</Paragraphs>
  <Slides>23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Times New Roman</vt:lpstr>
      <vt:lpstr>Tw Cen MT</vt:lpstr>
      <vt:lpstr>Tw Cen MT Condensed</vt:lpstr>
      <vt:lpstr>Wingdings 3</vt:lpstr>
      <vt:lpstr>Integral</vt:lpstr>
      <vt:lpstr>Topology lecture 4  </vt:lpstr>
      <vt:lpstr>Networks</vt:lpstr>
      <vt:lpstr>Networks</vt:lpstr>
      <vt:lpstr>Types of Networks</vt:lpstr>
      <vt:lpstr>Types of Networks</vt:lpstr>
      <vt:lpstr>PowerPoint Presentation</vt:lpstr>
      <vt:lpstr>PowerPoint Presentation</vt:lpstr>
      <vt:lpstr>Other Types of Networks</vt:lpstr>
      <vt:lpstr>PowerPoint Presentation</vt:lpstr>
      <vt:lpstr>Types of Network Protocols</vt:lpstr>
      <vt:lpstr>Types of Network Protocols</vt:lpstr>
      <vt:lpstr>Types of Network Protocols</vt:lpstr>
      <vt:lpstr>   Types of Network Topologies</vt:lpstr>
      <vt:lpstr>Types of Network Topologies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NETWORKING BASICS</dc:title>
  <dc:creator>Windows User</dc:creator>
  <cp:lastModifiedBy>Hafsa Taj</cp:lastModifiedBy>
  <cp:revision>49</cp:revision>
  <dcterms:created xsi:type="dcterms:W3CDTF">2017-10-19T20:44:26Z</dcterms:created>
  <dcterms:modified xsi:type="dcterms:W3CDTF">2018-12-22T12:20:25Z</dcterms:modified>
</cp:coreProperties>
</file>